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67" r:id="rId6"/>
    <p:sldId id="272" r:id="rId7"/>
    <p:sldId id="276" r:id="rId8"/>
    <p:sldId id="275" r:id="rId9"/>
    <p:sldId id="277" r:id="rId10"/>
    <p:sldId id="262" r:id="rId11"/>
    <p:sldId id="283" r:id="rId12"/>
    <p:sldId id="261" r:id="rId13"/>
    <p:sldId id="284" r:id="rId14"/>
    <p:sldId id="278" r:id="rId15"/>
    <p:sldId id="263" r:id="rId16"/>
    <p:sldId id="279" r:id="rId17"/>
    <p:sldId id="280" r:id="rId18"/>
    <p:sldId id="281" r:id="rId19"/>
    <p:sldId id="258" r:id="rId20"/>
    <p:sldId id="259" r:id="rId21"/>
    <p:sldId id="260" r:id="rId22"/>
    <p:sldId id="282" r:id="rId23"/>
    <p:sldId id="264" r:id="rId24"/>
    <p:sldId id="273" r:id="rId25"/>
    <p:sldId id="274" r:id="rId26"/>
    <p:sldId id="266" r:id="rId27"/>
    <p:sldId id="265" r:id="rId28"/>
    <p:sldId id="257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1161-7AFA-5147-B8E1-D498C8C8A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FD44B-BB64-A742-82DC-B021A1A8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665A3-A0A2-1C48-910C-D5136E1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9DBBD-2680-6F46-A29B-8A3F5CC3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B967-7B2A-3843-87CB-BBD6C7B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704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EF9C-6828-8147-AD1F-219CE16C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239B6-61A2-9049-8470-BD20FADD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CFCA-202E-AE41-956A-8296CF27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7838-92E5-9447-BB31-97672D85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BC73-46C6-B249-9C08-890F568C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867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2DF5F-5376-CC44-80F0-74687D854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F15-6C00-E648-BA7A-F9DC2E398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2606-D6D7-1044-99A0-8ED2FDFA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581AF-3BD4-EE4C-84DD-7E25E746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D1F4F-2153-4B40-9CCA-17DF5738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470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E9CB-450A-804A-9C79-8B27B35F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6BBE1-05A8-1943-880A-AE94014D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08EB-B30C-F348-B6B2-FF559C06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0077-BEDF-854B-9B9B-644D21B0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EAA2-A5C8-4B47-8A9D-420311A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941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2F4-CD9A-9944-BC3B-0CCCCED4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B3657-DD30-1E44-A7FE-6009039D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140C7-14CE-C14A-842A-2943DBDA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7000-14B1-A14E-A884-CE24675E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12CC0-36C7-D743-A7BF-DB8F7AAE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076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8B6-6350-F840-B2C3-A17A36F9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8089-730F-6B4D-90D5-738AD05A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E2388-9EC9-A549-8DE6-81040CC0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289C8-CD01-F44E-9DD1-375DA499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3D43-8A1A-764F-B668-5D607F6A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1E7BF-BBDA-3646-958B-D6DD4E41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878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F2F-6094-C94A-B2B2-62622DC0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F8F96-E603-0F4D-A08D-14A8D2DE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80635-82D0-624D-BDEA-D915E1B5C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7705-F71A-A049-BD3A-C9A040BD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E6AA7-E5C2-764F-B6FD-D4D8F2AEF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9FAF9-17A7-8A4D-A467-98130F70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2EB47-286B-184B-B252-89CF1C2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94FD7-B536-DF46-A463-F25BBBF4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381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D915-51FC-BF4A-8A03-206D94C2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81E26-478C-6147-A607-83A4C4D6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6D89-B4DC-3046-95E9-FA5D0361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6076B-9478-6F42-B88F-D0307EFA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066BC-5474-574B-96FB-E8B58535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EE3FB-266D-5842-AC1C-7BA955DD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7DF2-F955-AD4F-820E-1AC1BDF7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313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9C77-1390-514E-9F46-2B7D1353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FD5E-676A-984C-9105-384F26C1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DDA26-34F9-7B47-A59F-1AC39BC4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A48EB-5FF8-714B-80D0-76867987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EA9E-7DFC-C04D-992B-1A347600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1D73-21E9-974E-917A-6A0F967A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78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91E1-F1E8-5348-8144-922E6E2B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D7D52-19F0-D240-8C1E-7F0D3749F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BA48-4831-1545-830A-B224DC40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770CE-7D87-F040-8914-A7EC194F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17BEB-1B7E-8B46-8923-18683FD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B1B4D-D169-0C44-BCB5-EE9ED986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671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9DEB5-CA51-3642-ACE3-3AE577BA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86F-FDB0-144C-87F6-DFEDCAF4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8D1D9-C813-9C4E-8B6D-AE6CBC011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91599-4151-9247-9908-DA7180E1B6D4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FCDA-3A47-A746-A157-28D6CF738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29CF-823B-9544-80FF-2D1F86742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19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en.wikipedia.org/wiki/Statistical_model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en.wikipedia.org/wiki/Goodness_of_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int_probability_distribution" TargetMode="External"/><Relationship Id="rId5" Type="http://schemas.openxmlformats.org/officeDocument/2006/relationships/hyperlink" Target="https://en.wikipedia.org/wiki/Statistical_parameter" TargetMode="External"/><Relationship Id="rId4" Type="http://schemas.openxmlformats.org/officeDocument/2006/relationships/hyperlink" Target="https://en.wikipedia.org/wiki/Sample_(statistics)" TargetMode="Externa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alization_(probability)" TargetMode="External"/><Relationship Id="rId3" Type="http://schemas.openxmlformats.org/officeDocument/2006/relationships/hyperlink" Target="https://en.wikipedia.org/wiki/Statistical_parameter" TargetMode="External"/><Relationship Id="rId7" Type="http://schemas.openxmlformats.org/officeDocument/2006/relationships/hyperlink" Target="https://en.wikipedia.org/wiki/Statistical_model" TargetMode="External"/><Relationship Id="rId2" Type="http://schemas.openxmlformats.org/officeDocument/2006/relationships/hyperlink" Target="https://en.wikipedia.org/wiki/Estimation_theo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kelihood_function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en.wikipedia.org/wiki/Mathematical_optimization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yes%27_theorem" TargetMode="External"/><Relationship Id="rId2" Type="http://schemas.openxmlformats.org/officeDocument/2006/relationships/hyperlink" Target="https://en.wikipedia.org/wiki/Statistical_infer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en.wikipedia.org/wiki/Information" TargetMode="External"/><Relationship Id="rId4" Type="http://schemas.openxmlformats.org/officeDocument/2006/relationships/hyperlink" Target="https://en.wikipedia.org/wiki/Evidenc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ior_distribution" TargetMode="External"/><Relationship Id="rId13" Type="http://schemas.openxmlformats.org/officeDocument/2006/relationships/hyperlink" Target="https://en.wikipedia.org/wiki/Predictive_probability_of_success" TargetMode="External"/><Relationship Id="rId3" Type="http://schemas.openxmlformats.org/officeDocument/2006/relationships/hyperlink" Target="https://en.wikipedia.org/wiki/Mode_(statistics)" TargetMode="External"/><Relationship Id="rId7" Type="http://schemas.openxmlformats.org/officeDocument/2006/relationships/hyperlink" Target="https://en.wikipedia.org/wiki/Optimization_(mathematics)" TargetMode="External"/><Relationship Id="rId12" Type="http://schemas.openxmlformats.org/officeDocument/2006/relationships/hyperlink" Target="https://en.wikipedia.org/wiki/Probability" TargetMode="External"/><Relationship Id="rId2" Type="http://schemas.openxmlformats.org/officeDocument/2006/relationships/hyperlink" Target="https://en.wikipedia.org/wiki/Bayesian_statistics" TargetMode="External"/><Relationship Id="rId16" Type="http://schemas.openxmlformats.org/officeDocument/2006/relationships/hyperlink" Target="https://en.wikipedia.org/wiki/Frequentist_statist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aximum_likelihood" TargetMode="External"/><Relationship Id="rId11" Type="http://schemas.openxmlformats.org/officeDocument/2006/relationships/hyperlink" Target="https://en.wikipedia.org/wiki/Parameter#Mathematical_models" TargetMode="External"/><Relationship Id="rId5" Type="http://schemas.openxmlformats.org/officeDocument/2006/relationships/hyperlink" Target="https://en.wikipedia.org/wiki/Point_estimation" TargetMode="External"/><Relationship Id="rId15" Type="http://schemas.openxmlformats.org/officeDocument/2006/relationships/hyperlink" Target="https://en.wikipedia.org/wiki/Confidence_interval" TargetMode="External"/><Relationship Id="rId10" Type="http://schemas.openxmlformats.org/officeDocument/2006/relationships/hyperlink" Target="https://en.wikipedia.org/wiki/Interval_(statistics)" TargetMode="External"/><Relationship Id="rId4" Type="http://schemas.openxmlformats.org/officeDocument/2006/relationships/hyperlink" Target="https://en.wikipedia.org/wiki/Posterior_distribution" TargetMode="External"/><Relationship Id="rId9" Type="http://schemas.openxmlformats.org/officeDocument/2006/relationships/hyperlink" Target="https://en.wikipedia.org/wiki/Regularization_(mathematics)" TargetMode="External"/><Relationship Id="rId14" Type="http://schemas.openxmlformats.org/officeDocument/2006/relationships/hyperlink" Target="https://en.wikipedia.org/wiki/Credible_interval#cite_note-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02EA3-4622-314C-9A59-9737725646EA}"/>
              </a:ext>
            </a:extLst>
          </p:cNvPr>
          <p:cNvSpPr txBox="1"/>
          <p:nvPr/>
        </p:nvSpPr>
        <p:spPr>
          <a:xfrm>
            <a:off x="3039686" y="2030507"/>
            <a:ext cx="71858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3600" dirty="0"/>
              <a:t>Modern Statistics for Modern Biology</a:t>
            </a:r>
          </a:p>
          <a:p>
            <a:pPr algn="ctr"/>
            <a:r>
              <a:rPr lang="en-CH" sz="2800" dirty="0"/>
              <a:t>Susand Holmes &amp; Wolfgang Huber</a:t>
            </a:r>
          </a:p>
          <a:p>
            <a:pPr algn="ctr"/>
            <a:endParaRPr lang="en-CH" sz="2800" dirty="0"/>
          </a:p>
          <a:p>
            <a:pPr algn="ctr"/>
            <a:r>
              <a:rPr lang="en-CH" sz="2800" dirty="0"/>
              <a:t>Chapter 2  background material</a:t>
            </a:r>
          </a:p>
        </p:txBody>
      </p:sp>
    </p:spTree>
    <p:extLst>
      <p:ext uri="{BB962C8B-B14F-4D97-AF65-F5344CB8AC3E}">
        <p14:creationId xmlns:p14="http://schemas.microsoft.com/office/powerpoint/2010/main" val="9378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C71508-728E-0046-B337-511DE7ACA9D3}"/>
              </a:ext>
            </a:extLst>
          </p:cNvPr>
          <p:cNvSpPr txBox="1"/>
          <p:nvPr/>
        </p:nvSpPr>
        <p:spPr>
          <a:xfrm>
            <a:off x="175783" y="3796584"/>
            <a:ext cx="153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</a:t>
            </a:r>
            <a:r>
              <a:rPr lang="de-CH" b="1" dirty="0" err="1"/>
              <a:t>uter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endParaRPr lang="en-CH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807A6-C8B9-E644-8C1A-6A4CE28C3D15}"/>
              </a:ext>
            </a:extLst>
          </p:cNvPr>
          <p:cNvGrpSpPr/>
          <p:nvPr/>
        </p:nvGrpSpPr>
        <p:grpSpPr>
          <a:xfrm>
            <a:off x="212778" y="1443528"/>
            <a:ext cx="5373636" cy="1646285"/>
            <a:chOff x="1104031" y="771524"/>
            <a:chExt cx="8190153" cy="23002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2AD92F-2581-7B4A-AEB7-12BEE8BC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8" b="53029"/>
            <a:stretch/>
          </p:blipFill>
          <p:spPr>
            <a:xfrm>
              <a:off x="1104031" y="771524"/>
              <a:ext cx="8190153" cy="18288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149142-C26B-4345-ABE6-5E87C524DD2A}"/>
                </a:ext>
              </a:extLst>
            </p:cNvPr>
            <p:cNvSpPr/>
            <p:nvPr/>
          </p:nvSpPr>
          <p:spPr>
            <a:xfrm>
              <a:off x="1243013" y="2600325"/>
              <a:ext cx="1385887" cy="47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529CC2-5AB3-C248-8569-F58792A9F6A9}"/>
              </a:ext>
            </a:extLst>
          </p:cNvPr>
          <p:cNvSpPr txBox="1"/>
          <p:nvPr/>
        </p:nvSpPr>
        <p:spPr>
          <a:xfrm>
            <a:off x="349622" y="1445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CH" dirty="0"/>
              <a:t>=a</a:t>
            </a:r>
            <a:r>
              <a:rPr lang="en-CH" baseline="30000" dirty="0"/>
              <a:t>T</a:t>
            </a:r>
            <a:r>
              <a:rPr lang="en-CH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14673-B279-3648-A74F-6BD79A30A02C}"/>
              </a:ext>
            </a:extLst>
          </p:cNvPr>
          <p:cNvSpPr txBox="1"/>
          <p:nvPr/>
        </p:nvSpPr>
        <p:spPr>
          <a:xfrm>
            <a:off x="216083" y="4365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CH" dirty="0"/>
              <a:t>=ab</a:t>
            </a:r>
            <a:r>
              <a:rPr lang="en-CH" baseline="30000" dirty="0"/>
              <a:t>T</a:t>
            </a:r>
            <a:endParaRPr lang="en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98D-8AEF-924C-B38A-D0426E36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226" y="1036168"/>
            <a:ext cx="6892811" cy="310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FC6F2-CF16-1445-BD54-22709C75AA51}"/>
              </a:ext>
            </a:extLst>
          </p:cNvPr>
          <p:cNvSpPr txBox="1"/>
          <p:nvPr/>
        </p:nvSpPr>
        <p:spPr>
          <a:xfrm>
            <a:off x="232883" y="345302"/>
            <a:ext cx="149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Inner</a:t>
            </a:r>
            <a:r>
              <a:rPr lang="en-CH" b="1" dirty="0"/>
              <a:t> product</a:t>
            </a:r>
          </a:p>
          <a:p>
            <a:r>
              <a:rPr lang="en-GB" b="1" dirty="0"/>
              <a:t>D</a:t>
            </a:r>
            <a:r>
              <a:rPr lang="en-CH" b="1" dirty="0"/>
              <a:t>ot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A59D1-A854-034B-BB6B-A0044EB2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40"/>
          <a:stretch/>
        </p:blipFill>
        <p:spPr>
          <a:xfrm>
            <a:off x="212778" y="5071844"/>
            <a:ext cx="5373636" cy="1457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C5232-FA14-014C-B1E5-EBEA15CED910}"/>
              </a:ext>
            </a:extLst>
          </p:cNvPr>
          <p:cNvSpPr txBox="1"/>
          <p:nvPr/>
        </p:nvSpPr>
        <p:spPr>
          <a:xfrm>
            <a:off x="6499978" y="483801"/>
            <a:ext cx="28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Dot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two</a:t>
            </a:r>
            <a:r>
              <a:rPr lang="de-CH" b="1" dirty="0"/>
              <a:t> </a:t>
            </a:r>
            <a:r>
              <a:rPr lang="de-CH" b="1" dirty="0" err="1"/>
              <a:t>matrices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9935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8C1FF-8A2D-8940-913D-2FF3008E722F}"/>
              </a:ext>
            </a:extLst>
          </p:cNvPr>
          <p:cNvSpPr txBox="1"/>
          <p:nvPr/>
        </p:nvSpPr>
        <p:spPr>
          <a:xfrm>
            <a:off x="4538134" y="2359378"/>
            <a:ext cx="1801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Logarithms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EAD0F-BDC3-A548-970F-4CCAAD6EBB7D}"/>
              </a:ext>
            </a:extLst>
          </p:cNvPr>
          <p:cNvSpPr txBox="1"/>
          <p:nvPr/>
        </p:nvSpPr>
        <p:spPr>
          <a:xfrm>
            <a:off x="1873956" y="3996267"/>
            <a:ext cx="5000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0.001*0.001*0.01=0.00000001</a:t>
            </a:r>
          </a:p>
          <a:p>
            <a:endParaRPr lang="en-CH" dirty="0"/>
          </a:p>
          <a:p>
            <a:r>
              <a:rPr lang="en-GB" dirty="0"/>
              <a:t>L</a:t>
            </a:r>
            <a:r>
              <a:rPr lang="en-CH" dirty="0"/>
              <a:t>og(0.001)*log(0.001)*log(0.01)= (-3)*(-3)*(-2)=-18</a:t>
            </a:r>
          </a:p>
        </p:txBody>
      </p:sp>
    </p:spTree>
    <p:extLst>
      <p:ext uri="{BB962C8B-B14F-4D97-AF65-F5344CB8AC3E}">
        <p14:creationId xmlns:p14="http://schemas.microsoft.com/office/powerpoint/2010/main" val="164803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79FEB-1179-3E47-9D7B-8906CCAF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333499"/>
            <a:ext cx="4691626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4AC86-B8F3-2545-88EA-EF7FCAC9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99" y="1333499"/>
            <a:ext cx="5756275" cy="43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1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D4CFAD-2FB2-144F-AA08-B46FD4C71504}"/>
              </a:ext>
            </a:extLst>
          </p:cNvPr>
          <p:cNvSpPr txBox="1"/>
          <p:nvPr/>
        </p:nvSpPr>
        <p:spPr>
          <a:xfrm>
            <a:off x="4628445" y="2709333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Some  Calculus</a:t>
            </a:r>
          </a:p>
        </p:txBody>
      </p:sp>
    </p:spTree>
    <p:extLst>
      <p:ext uri="{BB962C8B-B14F-4D97-AF65-F5344CB8AC3E}">
        <p14:creationId xmlns:p14="http://schemas.microsoft.com/office/powerpoint/2010/main" val="22218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6105D5-D933-0246-B89E-B651F826636C}"/>
              </a:ext>
            </a:extLst>
          </p:cNvPr>
          <p:cNvSpPr/>
          <p:nvPr/>
        </p:nvSpPr>
        <p:spPr>
          <a:xfrm>
            <a:off x="512618" y="775580"/>
            <a:ext cx="1035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For a proper definition, see interactive illustrations in http://www.malinc.se/math/calculus/diffatpointen.php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4F764-C7F5-9647-A34D-241900B6D033}"/>
              </a:ext>
            </a:extLst>
          </p:cNvPr>
          <p:cNvSpPr txBox="1"/>
          <p:nvPr/>
        </p:nvSpPr>
        <p:spPr>
          <a:xfrm>
            <a:off x="512618" y="235528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3DF86-D8F1-A144-988E-E835C855CF6B}"/>
              </a:ext>
            </a:extLst>
          </p:cNvPr>
          <p:cNvSpPr txBox="1"/>
          <p:nvPr/>
        </p:nvSpPr>
        <p:spPr>
          <a:xfrm>
            <a:off x="512618" y="1315632"/>
            <a:ext cx="937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Derivative of a function f(x) at point (a, f(a)) is the slope of the tangent to the function at that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4C10F-55B0-7B4B-A2AD-37A8BF22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99" y="2543726"/>
            <a:ext cx="4578933" cy="299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4EF18-EE27-0C40-B551-4A64642BEB16}"/>
              </a:ext>
            </a:extLst>
          </p:cNvPr>
          <p:cNvSpPr txBox="1"/>
          <p:nvPr/>
        </p:nvSpPr>
        <p:spPr>
          <a:xfrm>
            <a:off x="2627455" y="3956771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</a:p>
          <a:p>
            <a:r>
              <a:rPr lang="en-GB" dirty="0"/>
              <a:t>y=f(x)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83B8A-9F9D-DE4C-9CC5-23267E3D767F}"/>
              </a:ext>
            </a:extLst>
          </p:cNvPr>
          <p:cNvSpPr txBox="1"/>
          <p:nvPr/>
        </p:nvSpPr>
        <p:spPr>
          <a:xfrm>
            <a:off x="4916830" y="3005063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oint (a,f(a))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/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Derivative of f(x) at point (</a:t>
                </a:r>
                <a:r>
                  <a:rPr lang="en-GB" dirty="0" err="1"/>
                  <a:t>a,f</a:t>
                </a:r>
                <a:r>
                  <a:rPr lang="en-GB" dirty="0"/>
                  <a:t>(a))</a:t>
                </a:r>
              </a:p>
              <a:p>
                <a:r>
                  <a:rPr lang="en-GB" dirty="0"/>
                  <a:t>f</a:t>
                </a:r>
                <a:r>
                  <a:rPr lang="en-CH" dirty="0"/>
                  <a:t>’(a)=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CH" dirty="0"/>
              </a:p>
              <a:p>
                <a:r>
                  <a:rPr lang="en-GB" dirty="0"/>
                  <a:t>I</a:t>
                </a:r>
                <a:r>
                  <a:rPr lang="en-CH" dirty="0"/>
                  <a:t>s the slope of the red 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blipFill>
                <a:blip r:embed="rId3"/>
                <a:stretch>
                  <a:fillRect l="-1181" t="-2410" r="-394" b="-8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7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AB62B-6B99-AB4D-99A7-BC250CBF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2" y="807263"/>
            <a:ext cx="4171951" cy="5736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A4EFF-7861-1046-B4A4-B529A141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53" y="966013"/>
            <a:ext cx="2365645" cy="1064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B13D4-887C-FB40-9A6B-339E8B6A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664" y="2490658"/>
            <a:ext cx="1993901" cy="608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DC27-BB1C-FC4B-A254-60D486D9134B}"/>
              </a:ext>
            </a:extLst>
          </p:cNvPr>
          <p:cNvSpPr txBox="1"/>
          <p:nvPr/>
        </p:nvSpPr>
        <p:spPr>
          <a:xfrm>
            <a:off x="8280224" y="6543695"/>
            <a:ext cx="3911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www.onlinemathlearning.com</a:t>
            </a:r>
            <a:r>
              <a:rPr lang="en-GB" sz="1200" dirty="0"/>
              <a:t>/derivative-</a:t>
            </a:r>
            <a:r>
              <a:rPr lang="en-GB" sz="1200" dirty="0" err="1"/>
              <a:t>rules.html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5357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ECEF5-90A6-0A40-B234-6B70C7BC4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1" r="8042" b="4513"/>
          <a:stretch/>
        </p:blipFill>
        <p:spPr>
          <a:xfrm>
            <a:off x="156441" y="2269095"/>
            <a:ext cx="4189412" cy="3654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BFC61-1EC8-FF4B-87B2-ED027D30FD23}"/>
              </a:ext>
            </a:extLst>
          </p:cNvPr>
          <p:cNvSpPr txBox="1"/>
          <p:nvPr/>
        </p:nvSpPr>
        <p:spPr>
          <a:xfrm>
            <a:off x="695246" y="934447"/>
            <a:ext cx="1052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At the maximum and minimum of curves, the slope of the tangent line is 0! (horizontal line).</a:t>
            </a:r>
          </a:p>
          <a:p>
            <a:endParaRPr lang="en-CH" dirty="0"/>
          </a:p>
          <a:p>
            <a:r>
              <a:rPr lang="en-CH" dirty="0"/>
              <a:t>That is why when doing optimisation or fitting, when we want to find the maximum or minimum of a </a:t>
            </a:r>
          </a:p>
          <a:p>
            <a:r>
              <a:rPr lang="en-CH" dirty="0"/>
              <a:t>function (e.g. maximum log likelihood), we take the derivative, and set it to 0, and then solve for the variable.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/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/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b="1" i="1" dirty="0"/>
                  <a:t>Where (at what value of x) is the minimum of the function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CH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CH" b="1" i="1" dirty="0"/>
                  <a:t>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blipFill>
                <a:blip r:embed="rId4"/>
                <a:stretch>
                  <a:fillRect l="-66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/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First take derivative of the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r>
                  <a:rPr lang="en-CH" dirty="0"/>
                  <a:t> (see derivative rules):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blipFill>
                <a:blip r:embed="rId5"/>
                <a:stretch>
                  <a:fillRect l="-70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/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60429F-8423-1E41-8234-0AFD34486351}"/>
              </a:ext>
            </a:extLst>
          </p:cNvPr>
          <p:cNvSpPr txBox="1"/>
          <p:nvPr/>
        </p:nvSpPr>
        <p:spPr>
          <a:xfrm>
            <a:off x="4376607" y="4461000"/>
            <a:ext cx="724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The slope at the minimum is 0 so we set the derivative to 0, and solve for 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A9BB7-13BA-F548-ADF2-6BC375D24776}"/>
              </a:ext>
            </a:extLst>
          </p:cNvPr>
          <p:cNvSpPr txBox="1"/>
          <p:nvPr/>
        </p:nvSpPr>
        <p:spPr>
          <a:xfrm>
            <a:off x="695246" y="347706"/>
            <a:ext cx="745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Finding the maximum and minimum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/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de-CH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CH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019FAA-AC9D-A448-B0AA-F447F9343DE6}"/>
              </a:ext>
            </a:extLst>
          </p:cNvPr>
          <p:cNvSpPr txBox="1"/>
          <p:nvPr/>
        </p:nvSpPr>
        <p:spPr>
          <a:xfrm>
            <a:off x="942109" y="6107599"/>
            <a:ext cx="92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Same proceedure would apply if the parabola was inverted and we wanted to find the maximum.</a:t>
            </a:r>
          </a:p>
        </p:txBody>
      </p:sp>
    </p:spTree>
    <p:extLst>
      <p:ext uri="{BB962C8B-B14F-4D97-AF65-F5344CB8AC3E}">
        <p14:creationId xmlns:p14="http://schemas.microsoft.com/office/powerpoint/2010/main" val="12279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BD952-C664-9D40-83DB-8BF5A812708F}"/>
              </a:ext>
            </a:extLst>
          </p:cNvPr>
          <p:cNvSpPr txBox="1"/>
          <p:nvPr/>
        </p:nvSpPr>
        <p:spPr>
          <a:xfrm>
            <a:off x="471055" y="249382"/>
            <a:ext cx="304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Likelihood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50389-8EA4-CE4F-85EA-323F661E18E8}"/>
              </a:ext>
            </a:extLst>
          </p:cNvPr>
          <p:cNvSpPr/>
          <p:nvPr/>
        </p:nvSpPr>
        <p:spPr>
          <a:xfrm>
            <a:off x="467285" y="772602"/>
            <a:ext cx="11253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 function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(often simply called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 measures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Goodness of fit"/>
              </a:rPr>
              <a:t>goodness of fit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Statistical model"/>
              </a:rPr>
              <a:t>statistical model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to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Sample (statistics)"/>
              </a:rPr>
              <a:t>sample of data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for given values of the unknown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Statistical parameter"/>
              </a:rPr>
              <a:t>parameters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formed from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Joint probability distribution"/>
              </a:rPr>
              <a:t>joint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 sample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603B-9715-9340-9FF8-A7C7F1FDAE7F}"/>
              </a:ext>
            </a:extLst>
          </p:cNvPr>
          <p:cNvSpPr txBox="1"/>
          <p:nvPr/>
        </p:nvSpPr>
        <p:spPr>
          <a:xfrm>
            <a:off x="520940" y="2078148"/>
            <a:ext cx="994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</a:t>
            </a:r>
            <a:r>
              <a:rPr lang="en-GB" dirty="0" err="1"/>
              <a:t>i</a:t>
            </a:r>
            <a:r>
              <a:rPr lang="en-CH" dirty="0"/>
              <a:t>mple example: Toss a coin three times, and get three heads what is the likelihood that the coint is fair?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/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CH" dirty="0"/>
                  <a:t>robability of one head if coint is fair is p=0.5</a:t>
                </a:r>
              </a:p>
              <a:p>
                <a:endParaRPr lang="en-CH" dirty="0"/>
              </a:p>
              <a:p>
                <a:r>
                  <a:rPr lang="en-CH" dirty="0"/>
                  <a:t>The probability of three heads if the coin is fair is the joint probability of three independ</a:t>
                </a:r>
                <a:r>
                  <a:rPr lang="en-GB" dirty="0"/>
                  <a:t>e</a:t>
                </a:r>
                <a:r>
                  <a:rPr lang="en-CH" dirty="0"/>
                  <a:t>nt tosses, so you multiply t</a:t>
                </a:r>
                <a:r>
                  <a:rPr lang="en-GB" dirty="0"/>
                  <a:t>he </a:t>
                </a:r>
              </a:p>
              <a:p>
                <a:r>
                  <a:rPr lang="en-GB" dirty="0"/>
                  <a:t>Individual probabilities together: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blipFill>
                <a:blip r:embed="rId7"/>
                <a:stretch>
                  <a:fillRect l="-448" t="-1709" b="-8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EBFCF4-845D-6847-B77A-10D7A94566FC}"/>
              </a:ext>
            </a:extLst>
          </p:cNvPr>
          <p:cNvSpPr txBox="1"/>
          <p:nvPr/>
        </p:nvSpPr>
        <p:spPr>
          <a:xfrm>
            <a:off x="481055" y="5480821"/>
            <a:ext cx="792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The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: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fair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gotten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heads</a:t>
            </a:r>
            <a:r>
              <a:rPr lang="de-CH" dirty="0"/>
              <a:t> in a </a:t>
            </a:r>
            <a:r>
              <a:rPr lang="de-CH" dirty="0" err="1"/>
              <a:t>row</a:t>
            </a:r>
            <a:r>
              <a:rPr lang="de-CH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152C3-54C0-7A4F-9658-38CCDDF4BDAE}"/>
              </a:ext>
            </a:extLst>
          </p:cNvPr>
          <p:cNvSpPr txBox="1"/>
          <p:nvPr/>
        </p:nvSpPr>
        <p:spPr>
          <a:xfrm>
            <a:off x="520940" y="4379122"/>
            <a:ext cx="802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 this is the same as the density mass function of the binomial formula with k=3: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/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(3−3)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/>
              <p:nvPr/>
            </p:nvSpPr>
            <p:spPr>
              <a:xfrm>
                <a:off x="1745588" y="6247249"/>
                <a:ext cx="7385099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(3−3)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lang="en-C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88" y="6247249"/>
                <a:ext cx="7385099" cy="426912"/>
              </a:xfrm>
              <a:prstGeom prst="rect">
                <a:avLst/>
              </a:prstGeom>
              <a:blipFill>
                <a:blip r:embed="rId9"/>
                <a:stretch>
                  <a:fillRect l="-515" b="-117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92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ED2D2B-7956-3F4F-907C-D29EC67B1734}"/>
              </a:ext>
            </a:extLst>
          </p:cNvPr>
          <p:cNvSpPr/>
          <p:nvPr/>
        </p:nvSpPr>
        <p:spPr>
          <a:xfrm>
            <a:off x="8207022" y="5187451"/>
            <a:ext cx="609600" cy="485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085DB-944E-BA4D-8733-3C7237EC0164}"/>
              </a:ext>
            </a:extLst>
          </p:cNvPr>
          <p:cNvSpPr txBox="1"/>
          <p:nvPr/>
        </p:nvSpPr>
        <p:spPr>
          <a:xfrm>
            <a:off x="471055" y="249382"/>
            <a:ext cx="492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Maximum likelihood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0D3CC-42CF-8241-A052-18B03CA8DEBC}"/>
              </a:ext>
            </a:extLst>
          </p:cNvPr>
          <p:cNvSpPr txBox="1"/>
          <p:nvPr/>
        </p:nvSpPr>
        <p:spPr>
          <a:xfrm>
            <a:off x="471055" y="772602"/>
            <a:ext cx="1095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maximum likelihood estimation</a:t>
            </a:r>
            <a:r>
              <a:rPr lang="en-GB" dirty="0"/>
              <a:t> (</a:t>
            </a:r>
            <a:r>
              <a:rPr lang="en-GB" b="1" dirty="0"/>
              <a:t>MLE</a:t>
            </a:r>
            <a:r>
              <a:rPr lang="en-GB" dirty="0"/>
              <a:t>) is a method of </a:t>
            </a:r>
            <a:r>
              <a:rPr lang="en-GB" dirty="0">
                <a:hlinkClick r:id="rId2" tooltip="Estimation theory"/>
              </a:rPr>
              <a:t>estimating</a:t>
            </a:r>
            <a:r>
              <a:rPr lang="en-GB" dirty="0"/>
              <a:t> the </a:t>
            </a:r>
            <a:r>
              <a:rPr lang="en-GB" dirty="0">
                <a:hlinkClick r:id="rId3" tooltip="Statistical parameter"/>
              </a:rPr>
              <a:t>parameters</a:t>
            </a:r>
            <a:r>
              <a:rPr lang="en-GB" dirty="0"/>
              <a:t> of a </a:t>
            </a:r>
            <a:r>
              <a:rPr lang="en-GB" dirty="0">
                <a:hlinkClick r:id="rId4" tooltip="Probability distribution"/>
              </a:rPr>
              <a:t>probability distribution</a:t>
            </a:r>
            <a:r>
              <a:rPr lang="en-GB" dirty="0"/>
              <a:t> by </a:t>
            </a:r>
            <a:r>
              <a:rPr lang="en-GB" dirty="0">
                <a:hlinkClick r:id="rId5" tooltip="Mathematical optimization"/>
              </a:rPr>
              <a:t>maximizing</a:t>
            </a:r>
            <a:r>
              <a:rPr lang="en-GB" dirty="0"/>
              <a:t> a </a:t>
            </a:r>
            <a:r>
              <a:rPr lang="en-GB" dirty="0">
                <a:hlinkClick r:id="rId6" tooltip="Likelihood function"/>
              </a:rPr>
              <a:t>likelihood function</a:t>
            </a:r>
            <a:r>
              <a:rPr lang="en-GB" dirty="0"/>
              <a:t>, so that under the assumed </a:t>
            </a:r>
            <a:r>
              <a:rPr lang="en-GB" dirty="0">
                <a:hlinkClick r:id="rId7" tooltip="Statistical model"/>
              </a:rPr>
              <a:t>statistical model</a:t>
            </a:r>
            <a:r>
              <a:rPr lang="en-GB" dirty="0"/>
              <a:t> the </a:t>
            </a:r>
            <a:r>
              <a:rPr lang="en-GB" dirty="0">
                <a:hlinkClick r:id="rId8" tooltip="Realization (probability)"/>
              </a:rPr>
              <a:t>observed data</a:t>
            </a:r>
            <a:r>
              <a:rPr lang="en-GB" dirty="0"/>
              <a:t> is most probable.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26D73-726C-8D4F-9520-6B5EBD6C2743}"/>
              </a:ext>
            </a:extLst>
          </p:cNvPr>
          <p:cNvSpPr txBox="1"/>
          <p:nvPr/>
        </p:nvSpPr>
        <p:spPr>
          <a:xfrm>
            <a:off x="514985" y="1849820"/>
            <a:ext cx="10286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 we saw that the likelihood the coin was fair was fairly small: L(p=0.5)=0.125</a:t>
            </a:r>
          </a:p>
          <a:p>
            <a:endParaRPr lang="en-CH" dirty="0"/>
          </a:p>
          <a:p>
            <a:r>
              <a:rPr lang="en-CH" dirty="0"/>
              <a:t>Maximum likelihood estimates what is the most likely bias the coin has given we have three heads in a row?</a:t>
            </a:r>
          </a:p>
          <a:p>
            <a:r>
              <a:rPr lang="en-CH" dirty="0"/>
              <a:t>L(p|k=3) </a:t>
            </a:r>
          </a:p>
          <a:p>
            <a:r>
              <a:rPr lang="en-CH" dirty="0"/>
              <a:t>This is the maximum point of the likelihood function.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AEA07-4ECE-534E-91E9-0714465A89BA}"/>
              </a:ext>
            </a:extLst>
          </p:cNvPr>
          <p:cNvSpPr txBox="1"/>
          <p:nvPr/>
        </p:nvSpPr>
        <p:spPr>
          <a:xfrm>
            <a:off x="568036" y="3650673"/>
            <a:ext cx="397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Our likelihood function for 3 heads was: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2C549-B600-8E47-B192-12AF39BAADE8}"/>
                  </a:ext>
                </a:extLst>
              </p:cNvPr>
              <p:cNvSpPr txBox="1"/>
              <p:nvPr/>
            </p:nvSpPr>
            <p:spPr>
              <a:xfrm>
                <a:off x="514985" y="5187451"/>
                <a:ext cx="9353907" cy="485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To find the maximum, we take the derivative and set it to 0. Some maths gives us: 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2C549-B600-8E47-B192-12AF39BA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5" y="5187451"/>
                <a:ext cx="9353907" cy="485518"/>
              </a:xfrm>
              <a:prstGeom prst="rect">
                <a:avLst/>
              </a:prstGeom>
              <a:blipFill>
                <a:blip r:embed="rId9"/>
                <a:stretch>
                  <a:fillRect l="-543" b="-51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C257BC-75A0-084C-9E06-DD8DDF7AA2CD}"/>
              </a:ext>
            </a:extLst>
          </p:cNvPr>
          <p:cNvSpPr txBox="1"/>
          <p:nvPr/>
        </p:nvSpPr>
        <p:spPr>
          <a:xfrm>
            <a:off x="471055" y="4252672"/>
            <a:ext cx="1137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We don’t like multiplying lots of small numbers so we take the log of both sides and simplify to get the log likelihood function: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BAD94-5B4D-6840-8309-CFF51A475F96}"/>
                  </a:ext>
                </a:extLst>
              </p:cNvPr>
              <p:cNvSpPr txBox="1"/>
              <p:nvPr/>
            </p:nvSpPr>
            <p:spPr>
              <a:xfrm>
                <a:off x="5658380" y="3636827"/>
                <a:ext cx="3355534" cy="41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BAD94-5B4D-6840-8309-CFF51A475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380" y="3636827"/>
                <a:ext cx="3355534" cy="419730"/>
              </a:xfrm>
              <a:prstGeom prst="rect">
                <a:avLst/>
              </a:prstGeom>
              <a:blipFill>
                <a:blip r:embed="rId10"/>
                <a:stretch>
                  <a:fillRect l="-1509" b="-176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9B18C-AF3D-2248-86BB-7094BF38725E}"/>
                  </a:ext>
                </a:extLst>
              </p:cNvPr>
              <p:cNvSpPr txBox="1"/>
              <p:nvPr/>
            </p:nvSpPr>
            <p:spPr>
              <a:xfrm>
                <a:off x="1786953" y="4668278"/>
                <a:ext cx="5232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Log(L(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=3))=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𝑥𝑙𝑜𝑔𝑝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9B18C-AF3D-2248-86BB-7094BF387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53" y="4668278"/>
                <a:ext cx="5232010" cy="369332"/>
              </a:xfrm>
              <a:prstGeom prst="rect">
                <a:avLst/>
              </a:prstGeom>
              <a:blipFill>
                <a:blip r:embed="rId11"/>
                <a:stretch>
                  <a:fillRect l="-969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C8D68F-C28D-9F45-8591-30DC19CEA6DC}"/>
              </a:ext>
            </a:extLst>
          </p:cNvPr>
          <p:cNvSpPr txBox="1"/>
          <p:nvPr/>
        </p:nvSpPr>
        <p:spPr>
          <a:xfrm>
            <a:off x="568036" y="6085398"/>
            <a:ext cx="1132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i.e. given that we did one trial and got three heads in a row, it is mostly likely that the coin is completely biased to heads</a:t>
            </a:r>
          </a:p>
        </p:txBody>
      </p:sp>
    </p:spTree>
    <p:extLst>
      <p:ext uri="{BB962C8B-B14F-4D97-AF65-F5344CB8AC3E}">
        <p14:creationId xmlns:p14="http://schemas.microsoft.com/office/powerpoint/2010/main" val="25677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FBD1C-2E37-604C-A66C-C3371302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88" y="928377"/>
            <a:ext cx="6827534" cy="4458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1AA62-A811-0F47-922A-0A6292E0C9AE}"/>
              </a:ext>
            </a:extLst>
          </p:cNvPr>
          <p:cNvSpPr txBox="1"/>
          <p:nvPr/>
        </p:nvSpPr>
        <p:spPr>
          <a:xfrm>
            <a:off x="3954162" y="6153665"/>
            <a:ext cx="515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…. A</a:t>
            </a:r>
            <a:r>
              <a:rPr lang="en-CH" dirty="0"/>
              <a:t> more detailed working out is on the next slide….</a:t>
            </a:r>
          </a:p>
        </p:txBody>
      </p:sp>
    </p:spTree>
    <p:extLst>
      <p:ext uri="{BB962C8B-B14F-4D97-AF65-F5344CB8AC3E}">
        <p14:creationId xmlns:p14="http://schemas.microsoft.com/office/powerpoint/2010/main" val="392266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2DE63-6401-A040-88A2-4477261E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34" y="0"/>
            <a:ext cx="91853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F50C6-C91E-D542-965D-1543CD82A8E6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6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A71AF-207C-8247-82EB-1780E86A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3" y="895865"/>
            <a:ext cx="4901257" cy="5962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0F811-4B40-0441-88E8-7CB6D4AA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00" y="895865"/>
            <a:ext cx="4924167" cy="492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9908E-4E6B-AF4F-98B4-02B686F412D8}"/>
              </a:ext>
            </a:extLst>
          </p:cNvPr>
          <p:cNvSpPr txBox="1"/>
          <p:nvPr/>
        </p:nvSpPr>
        <p:spPr>
          <a:xfrm>
            <a:off x="228600" y="503896"/>
            <a:ext cx="518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Likelihood for the binomial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DC3DA-D876-CD47-9D1C-FEFD3010B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3"/>
          <a:stretch/>
        </p:blipFill>
        <p:spPr>
          <a:xfrm>
            <a:off x="228600" y="1337139"/>
            <a:ext cx="5575991" cy="297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61FBF-9221-5741-ACBA-AF0C7115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812"/>
          <a:stretch/>
        </p:blipFill>
        <p:spPr>
          <a:xfrm>
            <a:off x="5918200" y="1225551"/>
            <a:ext cx="6273800" cy="39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B0D4F-C1BA-1B4C-A31F-2AF095F12716}"/>
              </a:ext>
            </a:extLst>
          </p:cNvPr>
          <p:cNvSpPr/>
          <p:nvPr/>
        </p:nvSpPr>
        <p:spPr>
          <a:xfrm>
            <a:off x="488731" y="207800"/>
            <a:ext cx="4491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2800" b="1" dirty="0"/>
              <a:t>Hardy Weinberg equilibirium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31EED-B438-D540-87B7-FC208BC8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25" y="1466558"/>
            <a:ext cx="6985000" cy="427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ABCCC3-BB14-3C45-8D16-697864D632F9}"/>
              </a:ext>
            </a:extLst>
          </p:cNvPr>
          <p:cNvSpPr/>
          <p:nvPr/>
        </p:nvSpPr>
        <p:spPr>
          <a:xfrm>
            <a:off x="315309" y="6302327"/>
            <a:ext cx="10484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https://www.nature.com/scitable/knowledge/library/the-hardy-weinberg-principle-13235724/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DC739-D594-1540-A204-392CB47D7994}"/>
              </a:ext>
            </a:extLst>
          </p:cNvPr>
          <p:cNvSpPr txBox="1"/>
          <p:nvPr/>
        </p:nvSpPr>
        <p:spPr>
          <a:xfrm>
            <a:off x="488731" y="1072055"/>
            <a:ext cx="4369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Assume: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No natural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No mutation or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Infinite population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CH" dirty="0"/>
              <a:t>ndividuals in population mate randomly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Then:</a:t>
            </a:r>
          </a:p>
          <a:p>
            <a:pPr marL="342900" indent="-342900">
              <a:buAutoNum type="arabicPeriod"/>
            </a:pPr>
            <a:r>
              <a:rPr lang="en-GB" dirty="0"/>
              <a:t>A</a:t>
            </a:r>
            <a:r>
              <a:rPr lang="en-CH" dirty="0"/>
              <a:t>llele frequencies in population will not change from generation to generation</a:t>
            </a:r>
          </a:p>
          <a:p>
            <a:pPr marL="342900" indent="-342900">
              <a:buAutoNum type="arabicPeriod"/>
            </a:pPr>
            <a:r>
              <a:rPr lang="en-CH" dirty="0"/>
              <a:t>The expected genotype frequences of allelles p and q will be: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69701-D7A9-5246-AFB1-761E83D418D1}"/>
                  </a:ext>
                </a:extLst>
              </p:cNvPr>
              <p:cNvSpPr txBox="1"/>
              <p:nvPr/>
            </p:nvSpPr>
            <p:spPr>
              <a:xfrm>
                <a:off x="1184554" y="4488375"/>
                <a:ext cx="2087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69701-D7A9-5246-AFB1-761E83D4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554" y="4488375"/>
                <a:ext cx="208711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8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319F2-034C-7547-BFCA-01E1E053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6" y="0"/>
            <a:ext cx="49517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B0A11-690A-8A4A-BA11-C35C18C1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22608"/>
            <a:ext cx="4576764" cy="67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A4E6F-E73B-364B-AD67-B498BB59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24" y="233438"/>
            <a:ext cx="8652623" cy="211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BF540-953A-0844-944E-953D820EFB76}"/>
              </a:ext>
            </a:extLst>
          </p:cNvPr>
          <p:cNvSpPr txBox="1"/>
          <p:nvPr/>
        </p:nvSpPr>
        <p:spPr>
          <a:xfrm>
            <a:off x="712003" y="382772"/>
            <a:ext cx="171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 rule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9975F-1083-6D4D-81AE-B49D2BD74EEF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1014-6131-574A-9D95-31D6D94B58AB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EE4A5-E125-F44E-813B-AE0F6B38399A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20EBCE-3CB5-FA4B-852C-86F8CC8C9DA2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24890-1E4D-ED44-BE9D-14C048320039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15934-C772-DA4B-A65F-922C6E3294F3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1BC095-8E09-0F49-A1E3-BC485B4FFA5E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71E13C-997D-5841-8216-4271EC6B7F33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1C1314-E30B-E641-BBA2-F57BA4DFB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C762CA-4C4B-584E-95B3-DE8A559EF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AF735C-5906-C948-8135-1B6707B490FF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9DC420-9D2D-1043-B2CD-812BDFC13E34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D3EDC7-F655-DF48-A3A2-7C2D139B4111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0966A4-36F3-0F4D-9DCF-CBF390A2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A0195F-AA72-7D42-AB3C-046D71F1BCA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2CF52D-C993-FC43-A16B-04A676E231C2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E8929-470F-9546-B973-5AE4BA117656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A75CB-B28C-954E-8B2E-0D41DC4FF118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502327-47E1-BB48-990F-716948130A8D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9E1E5E-BA47-6242-BCF3-FF0E1AF699F0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55F6E69-B912-C24C-A66E-19C6BFDDAAD2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D01729-981F-3349-BBFF-F03D73B9BE9B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15443-8A06-4841-91C5-58ED9DEC23B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72203B-AB2F-574B-A7CF-D1FAD46925AC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/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i="0" dirty="0">
                    <a:latin typeface="+mj-lt"/>
                  </a:rPr>
                  <a:t>If we know that it rained, what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I</a:t>
                </a:r>
                <a:r>
                  <a:rPr lang="en-CH" i="0" dirty="0">
                    <a:latin typeface="+mj-lt"/>
                  </a:rPr>
                  <a:t>s the probability that the forecast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was sunshine??</a:t>
                </a:r>
                <a:endParaRPr lang="en-GB" dirty="0"/>
              </a:p>
              <a:p>
                <a:r>
                  <a:rPr lang="en-GB" dirty="0"/>
                  <a:t>P(sun|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𝑟𝑎𝑖𝑛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blipFill>
                <a:blip r:embed="rId3"/>
                <a:stretch>
                  <a:fillRect l="-836" t="-17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D0CE40-8689-D24B-BE86-77502E8FBD98}"/>
              </a:ext>
            </a:extLst>
          </p:cNvPr>
          <p:cNvSpPr txBox="1"/>
          <p:nvPr/>
        </p:nvSpPr>
        <p:spPr>
          <a:xfrm>
            <a:off x="8357191" y="457050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 0.08*0.8/(0.14+0.08)= 0.29</a:t>
            </a:r>
          </a:p>
        </p:txBody>
      </p:sp>
    </p:spTree>
    <p:extLst>
      <p:ext uri="{BB962C8B-B14F-4D97-AF65-F5344CB8AC3E}">
        <p14:creationId xmlns:p14="http://schemas.microsoft.com/office/powerpoint/2010/main" val="74659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446F1-3BA3-B542-BFF8-7A41B19D972F}"/>
              </a:ext>
            </a:extLst>
          </p:cNvPr>
          <p:cNvSpPr txBox="1"/>
          <p:nvPr/>
        </p:nvSpPr>
        <p:spPr>
          <a:xfrm>
            <a:off x="864403" y="301257"/>
            <a:ext cx="2984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Bayesian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55818-8438-0849-B68D-7BE1BC2FE8E1}"/>
              </a:ext>
            </a:extLst>
          </p:cNvPr>
          <p:cNvSpPr txBox="1"/>
          <p:nvPr/>
        </p:nvSpPr>
        <p:spPr>
          <a:xfrm>
            <a:off x="1162493" y="921291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a method of </a:t>
            </a:r>
            <a:r>
              <a:rPr lang="en-GB" dirty="0">
                <a:hlinkClick r:id="rId2" tooltip="Statistical inference"/>
              </a:rPr>
              <a:t>statistical inference</a:t>
            </a:r>
            <a:r>
              <a:rPr lang="en-GB" dirty="0"/>
              <a:t> in which </a:t>
            </a:r>
            <a:r>
              <a:rPr lang="en-GB" dirty="0">
                <a:hlinkClick r:id="rId3" tooltip="Bayes' theorem"/>
              </a:rPr>
              <a:t>Bayes' theorem</a:t>
            </a:r>
            <a:r>
              <a:rPr lang="en-GB" dirty="0"/>
              <a:t> is used to update the probability for a hypothesis as more </a:t>
            </a:r>
            <a:r>
              <a:rPr lang="en-GB" dirty="0">
                <a:hlinkClick r:id="rId4" tooltip="Evidence"/>
              </a:rPr>
              <a:t>evidence</a:t>
            </a:r>
            <a:r>
              <a:rPr lang="en-GB" dirty="0"/>
              <a:t> or </a:t>
            </a:r>
            <a:r>
              <a:rPr lang="en-GB" dirty="0" err="1">
                <a:hlinkClick r:id="rId5" tooltip="Information"/>
              </a:rPr>
              <a:t>information</a:t>
            </a:r>
            <a:r>
              <a:rPr lang="en-GB" dirty="0" err="1"/>
              <a:t>becomes</a:t>
            </a:r>
            <a:r>
              <a:rPr lang="en-GB" dirty="0"/>
              <a:t> available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0A508-8000-154E-AE3E-2DD299FD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4" y="2248663"/>
            <a:ext cx="11984852" cy="4375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AB9E1-773B-7945-A461-0FE5124B6F31}"/>
              </a:ext>
            </a:extLst>
          </p:cNvPr>
          <p:cNvSpPr txBox="1"/>
          <p:nvPr/>
        </p:nvSpPr>
        <p:spPr>
          <a:xfrm>
            <a:off x="2604635" y="1936954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P</a:t>
            </a:r>
            <a:r>
              <a:rPr lang="en-CH" dirty="0">
                <a:solidFill>
                  <a:srgbClr val="00B050"/>
                </a:solidFill>
              </a:rPr>
              <a:t>rior prob.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E8341-6DAE-2441-A34B-F2223E1A7462}"/>
              </a:ext>
            </a:extLst>
          </p:cNvPr>
          <p:cNvSpPr txBox="1"/>
          <p:nvPr/>
        </p:nvSpPr>
        <p:spPr>
          <a:xfrm>
            <a:off x="1442613" y="1879331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3B43-8B72-9643-9387-F5D6FB27A84A}"/>
              </a:ext>
            </a:extLst>
          </p:cNvPr>
          <p:cNvSpPr txBox="1"/>
          <p:nvPr/>
        </p:nvSpPr>
        <p:spPr>
          <a:xfrm>
            <a:off x="1990487" y="2825753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Marginal </a:t>
            </a:r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3D8A-3952-4342-A87F-DC86FE2D73E5}"/>
              </a:ext>
            </a:extLst>
          </p:cNvPr>
          <p:cNvSpPr txBox="1"/>
          <p:nvPr/>
        </p:nvSpPr>
        <p:spPr>
          <a:xfrm>
            <a:off x="321658" y="1879331"/>
            <a:ext cx="108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Posterior</a:t>
            </a:r>
            <a:r>
              <a:rPr lang="de-CH" dirty="0">
                <a:solidFill>
                  <a:srgbClr val="00B050"/>
                </a:solidFill>
              </a:rPr>
              <a:t> </a:t>
            </a:r>
          </a:p>
          <a:p>
            <a:r>
              <a:rPr lang="de-CH" dirty="0">
                <a:solidFill>
                  <a:srgbClr val="00B050"/>
                </a:solidFill>
              </a:rPr>
              <a:t>prob.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B754F-98CE-CC4B-8854-ECE7030CF40D}"/>
              </a:ext>
            </a:extLst>
          </p:cNvPr>
          <p:cNvSpPr txBox="1"/>
          <p:nvPr/>
        </p:nvSpPr>
        <p:spPr>
          <a:xfrm>
            <a:off x="5040439" y="1664436"/>
            <a:ext cx="6763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E=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>
                <a:solidFill>
                  <a:srgbClr val="00B050"/>
                </a:solidFill>
              </a:rPr>
              <a:t>H=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r>
              <a:rPr lang="de-CH" dirty="0">
                <a:solidFill>
                  <a:srgbClr val="00B050"/>
                </a:solidFill>
              </a:rPr>
              <a:t>?</a:t>
            </a:r>
          </a:p>
          <a:p>
            <a:r>
              <a:rPr lang="de-CH" dirty="0">
                <a:solidFill>
                  <a:srgbClr val="00B050"/>
                </a:solidFill>
              </a:rPr>
              <a:t>e.g. </a:t>
            </a:r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comes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from</a:t>
            </a:r>
            <a:r>
              <a:rPr lang="de-CH" dirty="0">
                <a:solidFill>
                  <a:srgbClr val="00B050"/>
                </a:solidFill>
              </a:rPr>
              <a:t> a </a:t>
            </a:r>
            <a:r>
              <a:rPr lang="de-CH" dirty="0" err="1">
                <a:solidFill>
                  <a:srgbClr val="00B050"/>
                </a:solidFill>
              </a:rPr>
              <a:t>Poisson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?</a:t>
            </a:r>
            <a:endParaRPr lang="en-C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5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DC0C1-E8D0-D54B-8B0A-B197C2871390}"/>
              </a:ext>
            </a:extLst>
          </p:cNvPr>
          <p:cNvSpPr/>
          <p:nvPr/>
        </p:nvSpPr>
        <p:spPr>
          <a:xfrm>
            <a:off x="919161" y="1049327"/>
            <a:ext cx="107680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maximum a posterior 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MAP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 estimate of an unknown quantity, that equals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Mode (statistics)"/>
              </a:rPr>
              <a:t>mode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The MAP can be used to obtain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Point estimation"/>
              </a:rPr>
              <a:t>point 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an unobserved quantity on the basis of empirical data. It is closely related to the method of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Maximum likelihood"/>
              </a:rPr>
              <a:t>maximum likelihood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(ML) estimation, but employs an augmented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7" tooltip="Optimization (mathematics)"/>
              </a:rPr>
              <a:t>optimization objective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which incorporates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8" tooltip="Prior distribution"/>
              </a:rPr>
              <a:t>prior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(that quantifies the additional information available through prior knowledge of a related event) over the quantity one wants to estimate. MAP estimation can therefore be seen as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9" tooltip="Regularization (mathematics)"/>
              </a:rPr>
              <a:t>regularization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ML estimation. (Wikipedia)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AC462-794B-DD44-987D-12C5080448DA}"/>
              </a:ext>
            </a:extLst>
          </p:cNvPr>
          <p:cNvSpPr/>
          <p:nvPr/>
        </p:nvSpPr>
        <p:spPr>
          <a:xfrm>
            <a:off x="919160" y="3777349"/>
            <a:ext cx="10768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0" tooltip="Interval (statistics)"/>
              </a:rPr>
              <a:t>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within which an unobserved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1" tooltip="Parameter"/>
              </a:rPr>
              <a:t>parameter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value falls with a particular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2" tooltip="Probability"/>
              </a:rPr>
              <a:t>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an interval in the domain 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or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3" tooltip="Predictive probability of success"/>
              </a:rPr>
              <a:t>predictive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GB" baseline="30000" dirty="0">
                <a:solidFill>
                  <a:srgbClr val="0B0080"/>
                </a:solidFill>
                <a:latin typeface="Arial" panose="020B0604020202020204" pitchFamily="34" charset="0"/>
                <a:hlinkClick r:id="rId14"/>
              </a:rPr>
              <a:t>[1]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The generalisation to multivariate problems is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region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Credible intervals are analogous to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5" tooltip="Confidence interval"/>
              </a:rPr>
              <a:t>confidence intervals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6" tooltip="Frequentist statistics"/>
              </a:rPr>
              <a:t>frequentist </a:t>
            </a:r>
            <a:r>
              <a:rPr lang="en-GB" dirty="0" err="1">
                <a:solidFill>
                  <a:srgbClr val="0B0080"/>
                </a:solidFill>
                <a:latin typeface="Arial" panose="020B0604020202020204" pitchFamily="34" charset="0"/>
                <a:hlinkClick r:id="rId16" tooltip="Frequentist statistics"/>
              </a:rPr>
              <a:t>statistics</a:t>
            </a:r>
            <a:r>
              <a:rPr lang="en-GB" dirty="0" err="1">
                <a:solidFill>
                  <a:srgbClr val="0B0080"/>
                </a:solidFill>
                <a:latin typeface="Arial" panose="020B0604020202020204" pitchFamily="34" charset="0"/>
              </a:rPr>
              <a:t>ß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99269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036E0-6593-2F4A-AED4-E8C2E36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9" y="1414462"/>
            <a:ext cx="6185113" cy="212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B8AB0-34E8-5B43-97ED-B5DC875D5E67}"/>
              </a:ext>
            </a:extLst>
          </p:cNvPr>
          <p:cNvSpPr txBox="1"/>
          <p:nvPr/>
        </p:nvSpPr>
        <p:spPr>
          <a:xfrm>
            <a:off x="463691" y="372533"/>
            <a:ext cx="331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The beta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621D5-4402-4A4A-98EC-21FB27C8F909}"/>
              </a:ext>
            </a:extLst>
          </p:cNvPr>
          <p:cNvSpPr txBox="1"/>
          <p:nvPr/>
        </p:nvSpPr>
        <p:spPr>
          <a:xfrm>
            <a:off x="763140" y="3915329"/>
            <a:ext cx="950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Good for modelling probabilities, because it takes values between 0 and 1</a:t>
            </a:r>
          </a:p>
          <a:p>
            <a:r>
              <a:rPr lang="en-CH" dirty="0"/>
              <a:t>It has two parameters: alpha and beta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7F2-4C7C-2D49-9083-1206B802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0" y="372533"/>
            <a:ext cx="33401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143BC-B8A8-F340-8286-216F4AF3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1" y="4935277"/>
            <a:ext cx="32512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55375-F9F0-3D44-AFF5-DC697309D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079" y="4935277"/>
            <a:ext cx="1727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1E146-1C2E-D14F-A08B-9915FC430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079" y="5636717"/>
            <a:ext cx="2273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F0B63-FAB1-7F44-A83E-D1DE92B30045}"/>
              </a:ext>
            </a:extLst>
          </p:cNvPr>
          <p:cNvSpPr txBox="1"/>
          <p:nvPr/>
        </p:nvSpPr>
        <p:spPr>
          <a:xfrm>
            <a:off x="620574" y="1029942"/>
            <a:ext cx="11987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  <a:p>
            <a:r>
              <a:rPr lang="en-GB" dirty="0"/>
              <a:t>R</a:t>
            </a:r>
            <a:r>
              <a:rPr lang="en-CH" dirty="0"/>
              <a:t>esiduals</a:t>
            </a:r>
          </a:p>
          <a:p>
            <a:endParaRPr lang="en-CH" dirty="0"/>
          </a:p>
          <a:p>
            <a:r>
              <a:rPr lang="en-CH" dirty="0"/>
              <a:t>MLE</a:t>
            </a:r>
          </a:p>
          <a:p>
            <a:endParaRPr lang="en-CH" dirty="0"/>
          </a:p>
          <a:p>
            <a:r>
              <a:rPr lang="en-GB" dirty="0"/>
              <a:t>R</a:t>
            </a:r>
            <a:r>
              <a:rPr lang="en-CH" dirty="0"/>
              <a:t>egression</a:t>
            </a:r>
          </a:p>
          <a:p>
            <a:r>
              <a:rPr lang="en-GB" dirty="0"/>
              <a:t>R</a:t>
            </a:r>
            <a:r>
              <a:rPr lang="en-CH" dirty="0"/>
              <a:t>esiduals</a:t>
            </a:r>
          </a:p>
          <a:p>
            <a:r>
              <a:rPr lang="en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45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0AD93-49F0-8B46-A2DC-F817F7AE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110456"/>
            <a:ext cx="8653062" cy="6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366D9-6AF2-824C-AAEC-50536218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20" y="72977"/>
            <a:ext cx="8663559" cy="64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341B0B-CBD4-A444-A6B8-BA8B46F6263A}"/>
              </a:ext>
            </a:extLst>
          </p:cNvPr>
          <p:cNvSpPr txBox="1"/>
          <p:nvPr/>
        </p:nvSpPr>
        <p:spPr>
          <a:xfrm>
            <a:off x="785813" y="628650"/>
            <a:ext cx="1062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Conditional probability</a:t>
            </a:r>
          </a:p>
          <a:p>
            <a:endParaRPr lang="en-CH" dirty="0"/>
          </a:p>
          <a:p>
            <a:r>
              <a:rPr lang="en-CH" dirty="0"/>
              <a:t>Probability than an event (a) occurs, given that another event (b) has already occurred. It is written as: P(a|b)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CEAA4-EB70-7940-A9E5-8262D3F19436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EA1E76-4A2B-FB46-8C21-52A28730EB89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CE0201-2F28-C948-AED2-9C79E1EE7679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416CB6-8D26-F949-8600-3230B9337400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C3B324-B32F-2B4B-A2BA-453E332301EF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3534DA-313D-3043-B3B8-47D9980363AB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4B9776-94A7-3846-AAA0-71F89AFBFFB0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6A2777-D14A-234F-9F26-49E983F73CEE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488CB0-FA1B-4F43-86D5-2DBD862E5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E3B74-0937-E846-9BF1-86F42C928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93DE6-5258-0F4D-888A-47D642AE4911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29D40-44FD-1045-AF26-5BF3A3AC0D79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17154A-6A09-B342-9683-ED960CD8D280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1B1D8-C109-FF4B-BA7C-7BDB59BE9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B3ED1-4328-2A48-A6AB-309F22BFD8C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782629-B192-524F-AF6F-C5A0AD3B5503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94ACD7-EE40-2445-BA54-61C76564474C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6797C0-496B-7A41-B16F-1C91EFB7FEF1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0E1CA-AFEC-DF48-B176-E62A4AA2E9DA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75BBE7-1236-064E-B750-22AD7E040AB3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C1BE20-4E48-1540-994C-48895610B1E4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FE0EFA-7244-5F48-A551-A39AB8A3A890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3B8-CBF0-CE43-8148-485169FEF00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F856-57B7-1443-BED1-B2BFEE46E9CF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4D6EF7-0AD5-E74B-954A-6513D39C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35" y="3816015"/>
            <a:ext cx="4709865" cy="15089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221146-20CE-CE4B-94F0-36D683AD9AF8}"/>
              </a:ext>
            </a:extLst>
          </p:cNvPr>
          <p:cNvSpPr txBox="1"/>
          <p:nvPr/>
        </p:nvSpPr>
        <p:spPr>
          <a:xfrm>
            <a:off x="9829041" y="5840841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CH" dirty="0"/>
              <a:t>arginal probabilities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3CA6C-3AB7-9C40-B427-4AA43415419D}"/>
              </a:ext>
            </a:extLst>
          </p:cNvPr>
          <p:cNvSpPr txBox="1"/>
          <p:nvPr/>
        </p:nvSpPr>
        <p:spPr>
          <a:xfrm>
            <a:off x="9609814" y="3154918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conditional</a:t>
            </a:r>
            <a:r>
              <a:rPr lang="en-CH" dirty="0"/>
              <a:t> probabilities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A389A2-57DB-524F-8420-E7165780FF50}"/>
              </a:ext>
            </a:extLst>
          </p:cNvPr>
          <p:cNvCxnSpPr/>
          <p:nvPr/>
        </p:nvCxnSpPr>
        <p:spPr>
          <a:xfrm flipH="1">
            <a:off x="10015870" y="3524250"/>
            <a:ext cx="425302" cy="86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41DAFD-4091-CB4C-BC4F-AADC30281EEA}"/>
              </a:ext>
            </a:extLst>
          </p:cNvPr>
          <p:cNvCxnSpPr>
            <a:cxnSpLocks/>
          </p:cNvCxnSpPr>
          <p:nvPr/>
        </p:nvCxnSpPr>
        <p:spPr>
          <a:xfrm flipH="1" flipV="1">
            <a:off x="10168271" y="5555402"/>
            <a:ext cx="272901" cy="33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9FFB0D-EC92-F74E-A9A1-5B9E26769E2E}"/>
              </a:ext>
            </a:extLst>
          </p:cNvPr>
          <p:cNvCxnSpPr>
            <a:cxnSpLocks/>
          </p:cNvCxnSpPr>
          <p:nvPr/>
        </p:nvCxnSpPr>
        <p:spPr>
          <a:xfrm flipV="1">
            <a:off x="10947873" y="5040036"/>
            <a:ext cx="523915" cy="80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DBE56-B2FA-6A45-A332-33E88E57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18771"/>
            <a:ext cx="8676167" cy="63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/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800" b="1" dirty="0"/>
                  <a:t>Some statistics conventions:</a:t>
                </a:r>
              </a:p>
              <a:p>
                <a:endParaRPr lang="en-CH" sz="24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line</a:t>
                </a:r>
                <a:r>
                  <a:rPr lang="en-CH" sz="2000" dirty="0"/>
                  <a:t> on top of it often indicates the mean of the distribution.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H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de-CH" sz="2000" dirty="0"/>
              </a:p>
              <a:p>
                <a:endParaRPr lang="en-CH" sz="20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hat</a:t>
                </a:r>
                <a:r>
                  <a:rPr lang="en-CH" sz="2000" dirty="0"/>
                  <a:t> line on top of it often indicates the estimation of a parameter of the distribution </a:t>
                </a:r>
                <a:r>
                  <a:rPr lang="en-GB" sz="2000" b="1" dirty="0"/>
                  <a:t>x̂</a:t>
                </a:r>
                <a:r>
                  <a:rPr lang="en-GB" sz="2000" dirty="0"/>
                  <a:t> . This reminds us that this is not (necessarily) the underlying true value, but an estimate we make from the data.</a:t>
                </a:r>
                <a:endParaRPr lang="en-CH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blipFill>
                <a:blip r:embed="rId2"/>
                <a:stretch>
                  <a:fillRect l="-1227" t="-2604" b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8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E9D54-93B8-7040-A2E5-7532BF4EBF7E}"/>
              </a:ext>
            </a:extLst>
          </p:cNvPr>
          <p:cNvSpPr txBox="1"/>
          <p:nvPr/>
        </p:nvSpPr>
        <p:spPr>
          <a:xfrm>
            <a:off x="4561317" y="2721936"/>
            <a:ext cx="306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Some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261446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1FA7-431A-714B-8296-2D63D710BD25}"/>
              </a:ext>
            </a:extLst>
          </p:cNvPr>
          <p:cNvSpPr txBox="1"/>
          <p:nvPr/>
        </p:nvSpPr>
        <p:spPr>
          <a:xfrm>
            <a:off x="434335" y="1020179"/>
            <a:ext cx="39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CH" dirty="0"/>
              <a:t> vector is essentially  a list of numbers.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78E93-325B-DB4A-B6CD-97224A70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7" y="1840614"/>
            <a:ext cx="1107993" cy="133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7F98A-A382-0041-A604-DC587EF9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0613"/>
            <a:ext cx="2075288" cy="369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AAD6E-02AA-5648-B70D-1D9D203F11D3}"/>
              </a:ext>
            </a:extLst>
          </p:cNvPr>
          <p:cNvSpPr/>
          <p:nvPr/>
        </p:nvSpPr>
        <p:spPr>
          <a:xfrm>
            <a:off x="434335" y="1852649"/>
            <a:ext cx="15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Column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3E9AE-2A8F-7949-82C1-6F6D504EC269}"/>
              </a:ext>
            </a:extLst>
          </p:cNvPr>
          <p:cNvSpPr/>
          <p:nvPr/>
        </p:nvSpPr>
        <p:spPr>
          <a:xfrm>
            <a:off x="4586818" y="1852649"/>
            <a:ext cx="11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row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6F453-F02C-E842-94A0-F0D9F7535409}"/>
              </a:ext>
            </a:extLst>
          </p:cNvPr>
          <p:cNvSpPr/>
          <p:nvPr/>
        </p:nvSpPr>
        <p:spPr>
          <a:xfrm>
            <a:off x="3410789" y="2807908"/>
            <a:ext cx="517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</a:t>
            </a:r>
            <a:r>
              <a:rPr lang="en-CH" dirty="0"/>
              <a:t>o go from one to the other you transpose the vector.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AF17F7-9A66-B841-904E-138147A5A395}"/>
              </a:ext>
            </a:extLst>
          </p:cNvPr>
          <p:cNvSpPr/>
          <p:nvPr/>
        </p:nvSpPr>
        <p:spPr>
          <a:xfrm>
            <a:off x="417952" y="5914431"/>
            <a:ext cx="710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Matrices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a </a:t>
            </a:r>
            <a:r>
              <a:rPr lang="de-CH" dirty="0" err="1"/>
              <a:t>collection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size</a:t>
            </a:r>
            <a:r>
              <a:rPr lang="de-CH" dirty="0"/>
              <a:t>: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CCA6B-5A50-4B4D-9EBB-E369BE91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12" y="3443060"/>
            <a:ext cx="1651000" cy="939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04C07B-74F1-0F46-A32B-2B7BD6806EB1}"/>
              </a:ext>
            </a:extLst>
          </p:cNvPr>
          <p:cNvSpPr/>
          <p:nvPr/>
        </p:nvSpPr>
        <p:spPr>
          <a:xfrm>
            <a:off x="434335" y="4825480"/>
            <a:ext cx="11218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In 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default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so x=c(1,2,3)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transpose</a:t>
            </a:r>
            <a:r>
              <a:rPr lang="de-CH" dirty="0"/>
              <a:t>: </a:t>
            </a:r>
          </a:p>
          <a:p>
            <a:r>
              <a:rPr lang="de-CH" dirty="0"/>
              <a:t>t(c(1,2,3))</a:t>
            </a:r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940A0-E40B-FF49-9CDA-5015A261A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47" y="5914431"/>
            <a:ext cx="1537312" cy="6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1AE72-ABB8-2B43-B007-02FC5F71DB32}"/>
              </a:ext>
            </a:extLst>
          </p:cNvPr>
          <p:cNvSpPr/>
          <p:nvPr/>
        </p:nvSpPr>
        <p:spPr>
          <a:xfrm>
            <a:off x="9676718" y="5772251"/>
            <a:ext cx="2018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A </a:t>
            </a:r>
            <a:r>
              <a:rPr lang="de-CH" dirty="0" err="1"/>
              <a:t>matrix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2x3 (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138F2-9C37-234B-8ED7-84037835F9EF}"/>
              </a:ext>
            </a:extLst>
          </p:cNvPr>
          <p:cNvSpPr txBox="1"/>
          <p:nvPr/>
        </p:nvSpPr>
        <p:spPr>
          <a:xfrm>
            <a:off x="434335" y="276447"/>
            <a:ext cx="3298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Vectors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387637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6909</TotalTime>
  <Words>1552</Words>
  <Application>Microsoft Macintosh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69</cp:revision>
  <dcterms:created xsi:type="dcterms:W3CDTF">2020-04-01T08:48:47Z</dcterms:created>
  <dcterms:modified xsi:type="dcterms:W3CDTF">2020-04-15T15:28:53Z</dcterms:modified>
</cp:coreProperties>
</file>